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DFB"/>
    <a:srgbClr val="BF5711"/>
    <a:srgbClr val="FB4B64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1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4A32-1CAC-474A-9C15-E7E5886087BB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E56F-0ADE-487B-8BBF-64B5460A28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66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68AE-CDAF-4ED3-8540-548485EEBA1F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31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A49-6B32-4E03-8F97-EDBA53547528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5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CC6-84BE-448F-AF61-12F958E2DEA0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9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796D-126F-4B39-93D5-88F45C0FBA96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67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1675-2FD5-4488-B521-22E7EC4C2341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06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5AB2-4A4C-425C-939E-710DA3D5B6DD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5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B43-A305-4AAA-BA0D-8F39AEBB862B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5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FA3-BE3B-4A3F-9C4C-3A99462D895B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43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71AC-F758-477C-ABFA-6121D55F0050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5CED7-F578-7686-90F0-6A3216694024}"/>
              </a:ext>
            </a:extLst>
          </p:cNvPr>
          <p:cNvSpPr txBox="1"/>
          <p:nvPr userDrawn="1"/>
        </p:nvSpPr>
        <p:spPr>
          <a:xfrm>
            <a:off x="5081592" y="12534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資料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2025/10/14</a:t>
            </a:r>
            <a:r>
              <a:rPr kumimoji="1" lang="ja-JP" altLang="en-US" sz="1200" dirty="0"/>
              <a:t>改訂</a:t>
            </a:r>
          </a:p>
        </p:txBody>
      </p:sp>
    </p:spTree>
    <p:extLst>
      <p:ext uri="{BB962C8B-B14F-4D97-AF65-F5344CB8AC3E}">
        <p14:creationId xmlns:p14="http://schemas.microsoft.com/office/powerpoint/2010/main" val="191699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F570-D1E8-45E7-8E16-8C1FE54672D6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C2545A-C8E2-BE7D-8432-64761D124809}"/>
              </a:ext>
            </a:extLst>
          </p:cNvPr>
          <p:cNvSpPr txBox="1"/>
          <p:nvPr userDrawn="1"/>
        </p:nvSpPr>
        <p:spPr>
          <a:xfrm>
            <a:off x="5081592" y="12534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資料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2025/10/14</a:t>
            </a:r>
            <a:r>
              <a:rPr kumimoji="1" lang="ja-JP" altLang="en-US" sz="1200" dirty="0"/>
              <a:t>改訂</a:t>
            </a:r>
          </a:p>
        </p:txBody>
      </p:sp>
    </p:spTree>
    <p:extLst>
      <p:ext uri="{BB962C8B-B14F-4D97-AF65-F5344CB8AC3E}">
        <p14:creationId xmlns:p14="http://schemas.microsoft.com/office/powerpoint/2010/main" val="247940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C08-7ADD-4B0F-8CDC-489B6AE15291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13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54DEE-4ABE-4128-9BD7-6BB083ED81EC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11CC-2D68-4388-BCA6-1AB09E76B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24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cid:c11923aa-f9d1-4d70-90a8-220f8b78a14c" TargetMode="External"/><Relationship Id="rId5" Type="http://schemas.microsoft.com/office/2007/relationships/hdphoto" Target="../media/hdphoto2.wdp"/><Relationship Id="rId10" Type="http://schemas.openxmlformats.org/officeDocument/2006/relationships/image" Target="cid:948d4bbd-dd28-4f79-b65e-ba23777f2bf1" TargetMode="External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57C7F1F-4FC7-4116-8CEB-DF200832ED43}"/>
              </a:ext>
            </a:extLst>
          </p:cNvPr>
          <p:cNvSpPr/>
          <p:nvPr/>
        </p:nvSpPr>
        <p:spPr>
          <a:xfrm>
            <a:off x="270164" y="1752296"/>
            <a:ext cx="6293922" cy="4513076"/>
          </a:xfrm>
          <a:prstGeom prst="roundRect">
            <a:avLst>
              <a:gd name="adj" fmla="val 4682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5%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ブドウ糖液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250ml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20ml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シリンジ＋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18G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針　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治験薬バイアル 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5ml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シリンジ＋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18G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針 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遮光袋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0DB0A20-4D18-4073-8D0F-51EDE441F04D}"/>
              </a:ext>
            </a:extLst>
          </p:cNvPr>
          <p:cNvSpPr/>
          <p:nvPr/>
        </p:nvSpPr>
        <p:spPr>
          <a:xfrm>
            <a:off x="131196" y="1250843"/>
            <a:ext cx="6595607" cy="6300311"/>
          </a:xfrm>
          <a:prstGeom prst="roundRect">
            <a:avLst>
              <a:gd name="adj" fmla="val 5246"/>
            </a:avLst>
          </a:prstGeom>
          <a:noFill/>
          <a:ln w="762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4E17A5-A939-47CE-87FC-F9D79DCECB97}"/>
              </a:ext>
            </a:extLst>
          </p:cNvPr>
          <p:cNvSpPr txBox="1"/>
          <p:nvPr/>
        </p:nvSpPr>
        <p:spPr>
          <a:xfrm>
            <a:off x="537698" y="1277275"/>
            <a:ext cx="202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＜準備物品＞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61B5149-CA50-49C4-BA3E-C75132A42272}"/>
              </a:ext>
            </a:extLst>
          </p:cNvPr>
          <p:cNvSpPr/>
          <p:nvPr/>
        </p:nvSpPr>
        <p:spPr>
          <a:xfrm>
            <a:off x="241601" y="6368234"/>
            <a:ext cx="6282047" cy="9251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2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2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</a:t>
            </a:r>
            <a:r>
              <a:rPr kumimoji="1" lang="en-US" altLang="ja-JP" sz="2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消毒綿、針捨て</a:t>
            </a:r>
            <a:r>
              <a:rPr kumimoji="1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BOX</a:t>
            </a:r>
            <a:endParaRPr kumimoji="1" lang="ja-JP" altLang="en-US" sz="1600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3" name="Picture 5" descr="画像">
            <a:extLst>
              <a:ext uri="{FF2B5EF4-FFF2-40B4-BE49-F238E27FC236}">
                <a16:creationId xmlns:a16="http://schemas.microsoft.com/office/drawing/2014/main" id="{2A8E89D9-332F-45DE-A914-62C07F3A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25621" y="4563271"/>
            <a:ext cx="2242994" cy="8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画像">
            <a:extLst>
              <a:ext uri="{FF2B5EF4-FFF2-40B4-BE49-F238E27FC236}">
                <a16:creationId xmlns:a16="http://schemas.microsoft.com/office/drawing/2014/main" id="{644EBCEA-1740-4E63-A58A-5D9008FC9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35341" y="4643634"/>
            <a:ext cx="227827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2E45CCAC-4417-47D7-AA58-BF7C3873412A}"/>
              </a:ext>
            </a:extLst>
          </p:cNvPr>
          <p:cNvSpPr/>
          <p:nvPr/>
        </p:nvSpPr>
        <p:spPr>
          <a:xfrm>
            <a:off x="131196" y="7654016"/>
            <a:ext cx="6595607" cy="1765388"/>
          </a:xfrm>
          <a:prstGeom prst="roundRect">
            <a:avLst/>
          </a:prstGeom>
          <a:noFill/>
          <a:ln w="76200">
            <a:solidFill>
              <a:srgbClr val="FB4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＜注意事項＞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調製直前まで治験薬は開封しないでください。</a:t>
            </a:r>
            <a:endParaRPr kumimoji="1"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調製後の治験薬は</a:t>
            </a:r>
            <a:r>
              <a:rPr kumimoji="1" lang="ja-JP" altLang="en-US" sz="20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遮光して</a:t>
            </a:r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ください。</a:t>
            </a:r>
            <a:endParaRPr kumimoji="1"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endParaRPr kumimoji="1"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F8C49AD-4C4F-4A48-927E-15254F3748C5}"/>
              </a:ext>
            </a:extLst>
          </p:cNvPr>
          <p:cNvSpPr/>
          <p:nvPr/>
        </p:nvSpPr>
        <p:spPr>
          <a:xfrm>
            <a:off x="-660401" y="127158"/>
            <a:ext cx="8178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2400" b="1" cap="none" spc="0" dirty="0">
                <a:ln w="12700">
                  <a:solidFill>
                    <a:schemeClr val="accent2"/>
                  </a:solidFill>
                  <a:prstDash val="solid"/>
                </a:ln>
                <a:pattFill prst="pct70">
                  <a:fgClr>
                    <a:schemeClr val="accent2"/>
                  </a:fgClr>
                  <a:bgClr>
                    <a:schemeClr val="bg1"/>
                  </a:bgClr>
                </a:pattFill>
                <a:effectLst>
                  <a:innerShdw blurRad="63500" dist="50800" dir="18900000">
                    <a:srgbClr val="BF5711">
                      <a:alpha val="49804"/>
                    </a:srgbClr>
                  </a:inn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〇〇試験</a:t>
            </a:r>
            <a:endParaRPr kumimoji="1" lang="en-US" altLang="ja-JP" sz="2400" b="1" cap="none" spc="0" dirty="0">
              <a:ln w="12700">
                <a:solidFill>
                  <a:schemeClr val="accent2"/>
                </a:solidFill>
                <a:prstDash val="solid"/>
              </a:ln>
              <a:pattFill prst="pct70">
                <a:fgClr>
                  <a:schemeClr val="accent2"/>
                </a:fgClr>
                <a:bgClr>
                  <a:schemeClr val="bg1"/>
                </a:bgClr>
              </a:pattFill>
              <a:effectLst>
                <a:innerShdw blurRad="63500" dist="50800" dir="18900000">
                  <a:srgbClr val="BF5711">
                    <a:alpha val="49804"/>
                  </a:srgbClr>
                </a:inn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600" b="1" cap="none" spc="0" dirty="0">
                <a:ln w="12700">
                  <a:solidFill>
                    <a:schemeClr val="accent2"/>
                  </a:solidFill>
                  <a:prstDash val="solid"/>
                </a:ln>
                <a:pattFill prst="pct70">
                  <a:fgClr>
                    <a:schemeClr val="accent2"/>
                  </a:fgClr>
                  <a:bgClr>
                    <a:schemeClr val="bg1"/>
                  </a:bgClr>
                </a:pattFill>
                <a:effectLst>
                  <a:innerShdw blurRad="63500" dist="50800" dir="18900000">
                    <a:srgbClr val="BF5711">
                      <a:alpha val="49804"/>
                    </a:srgbClr>
                  </a:inn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治験薬調製の手順</a:t>
            </a:r>
            <a:endParaRPr lang="ja-JP" altLang="en-US" sz="3600" b="1" cap="none" spc="0" dirty="0">
              <a:ln w="12700">
                <a:solidFill>
                  <a:schemeClr val="accent2"/>
                </a:solidFill>
                <a:prstDash val="solid"/>
              </a:ln>
              <a:pattFill prst="pct70">
                <a:fgClr>
                  <a:schemeClr val="accent2"/>
                </a:fgClr>
                <a:bgClr>
                  <a:schemeClr val="bg1"/>
                </a:bgClr>
              </a:pattFill>
              <a:effectLst>
                <a:innerShdw blurRad="63500" dist="50800" dir="18900000">
                  <a:srgbClr val="BF5711">
                    <a:alpha val="49804"/>
                  </a:srgbClr>
                </a:inn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DD353FA-FC73-4B6C-8B3D-739797A8039C}"/>
              </a:ext>
            </a:extLst>
          </p:cNvPr>
          <p:cNvSpPr/>
          <p:nvPr/>
        </p:nvSpPr>
        <p:spPr>
          <a:xfrm>
            <a:off x="131196" y="160663"/>
            <a:ext cx="945764" cy="4704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当院の</a:t>
            </a:r>
            <a:endParaRPr kumimoji="1" lang="en-US" altLang="ja-JP" sz="14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試験番号</a:t>
            </a:r>
            <a:endParaRPr kumimoji="1" lang="en-US" altLang="ja-JP" sz="14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4A56F7-14F5-4E85-851A-E56F2D9E00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91" t="12480" r="13353" b="10108"/>
          <a:stretch/>
        </p:blipFill>
        <p:spPr>
          <a:xfrm rot="5400000">
            <a:off x="1434209" y="4345746"/>
            <a:ext cx="2248685" cy="1280708"/>
          </a:xfrm>
          <a:prstGeom prst="rect">
            <a:avLst/>
          </a:prstGeom>
        </p:spPr>
      </p:pic>
      <p:pic>
        <p:nvPicPr>
          <p:cNvPr id="19" name="Picture 7" descr="画像">
            <a:extLst>
              <a:ext uri="{FF2B5EF4-FFF2-40B4-BE49-F238E27FC236}">
                <a16:creationId xmlns:a16="http://schemas.microsoft.com/office/drawing/2014/main" id="{C8B16C35-15D9-4789-AF22-0B2B84044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r:link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91485" y="4721476"/>
            <a:ext cx="1915874" cy="8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画像">
            <a:extLst>
              <a:ext uri="{FF2B5EF4-FFF2-40B4-BE49-F238E27FC236}">
                <a16:creationId xmlns:a16="http://schemas.microsoft.com/office/drawing/2014/main" id="{CAF40605-5A45-4E17-B4F4-FFBD8973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59025" y="4643634"/>
            <a:ext cx="227827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2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4C1D79F-E78E-4041-89E8-ED29F379DDA5}"/>
              </a:ext>
            </a:extLst>
          </p:cNvPr>
          <p:cNvSpPr/>
          <p:nvPr/>
        </p:nvSpPr>
        <p:spPr>
          <a:xfrm>
            <a:off x="131194" y="1356643"/>
            <a:ext cx="6595607" cy="8266795"/>
          </a:xfrm>
          <a:prstGeom prst="roundRect">
            <a:avLst>
              <a:gd name="adj" fmla="val 3485"/>
            </a:avLst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E8E5B61-9544-49F0-B697-46F31841F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91539"/>
              </p:ext>
            </p:extLst>
          </p:nvPr>
        </p:nvGraphicFramePr>
        <p:xfrm>
          <a:off x="131193" y="1808503"/>
          <a:ext cx="6595607" cy="76654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345">
                  <a:extLst>
                    <a:ext uri="{9D8B030D-6E8A-4147-A177-3AD203B41FA5}">
                      <a16:colId xmlns:a16="http://schemas.microsoft.com/office/drawing/2014/main" val="2179180592"/>
                    </a:ext>
                  </a:extLst>
                </a:gridCol>
                <a:gridCol w="3228863">
                  <a:extLst>
                    <a:ext uri="{9D8B030D-6E8A-4147-A177-3AD203B41FA5}">
                      <a16:colId xmlns:a16="http://schemas.microsoft.com/office/drawing/2014/main" val="2978629089"/>
                    </a:ext>
                  </a:extLst>
                </a:gridCol>
                <a:gridCol w="838369">
                  <a:extLst>
                    <a:ext uri="{9D8B030D-6E8A-4147-A177-3AD203B41FA5}">
                      <a16:colId xmlns:a16="http://schemas.microsoft.com/office/drawing/2014/main" val="1637100420"/>
                    </a:ext>
                  </a:extLst>
                </a:gridCol>
                <a:gridCol w="2266030">
                  <a:extLst>
                    <a:ext uri="{9D8B030D-6E8A-4147-A177-3AD203B41FA5}">
                      <a16:colId xmlns:a16="http://schemas.microsoft.com/office/drawing/2014/main" val="1273821851"/>
                    </a:ext>
                  </a:extLst>
                </a:gridCol>
              </a:tblGrid>
              <a:tr h="349703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手順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担当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備考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714902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①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診察にて治験薬投与決定</a:t>
                      </a:r>
                      <a:endParaRPr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医師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296614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②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IWRS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登録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薬剤部に</a:t>
                      </a:r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TEL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連絡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薬剤部担当者に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メールが届く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5193315"/>
                  </a:ext>
                </a:extLst>
              </a:tr>
              <a:tr h="6932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メール確認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治験薬取り出し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918066"/>
                  </a:ext>
                </a:extLst>
              </a:tr>
              <a:tr h="8742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④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円を描くようにバイアルを回転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（約</a:t>
                      </a:r>
                      <a:r>
                        <a:rPr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秒間）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僅かな半透明の微粒子が見えることがある。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72663"/>
                  </a:ext>
                </a:extLst>
              </a:tr>
              <a:tr h="9548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⑤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バッグからブドウ糖液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accent2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  <a:r>
                        <a:rPr kumimoji="1" lang="en-US" altLang="ja-JP" sz="2000" b="1" dirty="0">
                          <a:solidFill>
                            <a:schemeClr val="accent2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ml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を抜き取り、廃棄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838967"/>
                  </a:ext>
                </a:extLst>
              </a:tr>
              <a:tr h="10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⑥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バイアルから治験薬を</a:t>
                      </a:r>
                      <a:r>
                        <a:rPr kumimoji="1" lang="ja-JP" altLang="en-US" sz="2000" b="1" dirty="0">
                          <a:solidFill>
                            <a:schemeClr val="accent2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  <a:r>
                        <a:rPr kumimoji="1" lang="en-US" altLang="ja-JP" sz="2000" b="1" dirty="0">
                          <a:solidFill>
                            <a:schemeClr val="accent2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を抜き取り、バッグにゆっくり注入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534936"/>
                  </a:ext>
                </a:extLst>
              </a:tr>
              <a:tr h="8742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⑦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残りの●バイアルについても同様に抜き取り、注入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バイアルごとに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シリンジと針を変える。</a:t>
                      </a:r>
                      <a:endParaRPr kumimoji="1" lang="en-US" altLang="ja-JP" sz="1600" dirty="0">
                        <a:solidFill>
                          <a:schemeClr val="accent2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844472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⑧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静かにバッグ内を混合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混濁がないことを確認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混濁等が見られた場合は</a:t>
                      </a:r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CRC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に連絡する。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448203"/>
                  </a:ext>
                </a:extLst>
              </a:tr>
              <a:tr h="874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調製したバッグに遮光袋を被せる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CRC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に渡す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薬剤部</a:t>
                      </a:r>
                      <a:endParaRPr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調製後</a:t>
                      </a:r>
                      <a:r>
                        <a:rPr kumimoji="1" lang="en-US" altLang="ja-JP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時間は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室温条件で安定。</a:t>
                      </a:r>
                      <a:endParaRPr kumimoji="1" lang="en-US" altLang="ja-JP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432236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CE5141D-E6FB-4AA4-AE67-6D9353AC0334}"/>
              </a:ext>
            </a:extLst>
          </p:cNvPr>
          <p:cNvGrpSpPr/>
          <p:nvPr/>
        </p:nvGrpSpPr>
        <p:grpSpPr>
          <a:xfrm>
            <a:off x="4514775" y="4933990"/>
            <a:ext cx="1671011" cy="782762"/>
            <a:chOff x="4514775" y="5190022"/>
            <a:chExt cx="1671011" cy="78276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E8BE394-309A-4E10-B9D3-4C895A8FD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514775" y="5190022"/>
              <a:ext cx="602727" cy="782762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C67AC09-8511-4634-866F-E2135FC02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361693">
              <a:off x="5341751" y="5114256"/>
              <a:ext cx="634110" cy="1053961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2D5994-D0F6-4CF0-8C5B-631F939BCC97}"/>
              </a:ext>
            </a:extLst>
          </p:cNvPr>
          <p:cNvGrpSpPr/>
          <p:nvPr/>
        </p:nvGrpSpPr>
        <p:grpSpPr>
          <a:xfrm>
            <a:off x="4514773" y="5896775"/>
            <a:ext cx="1712541" cy="917204"/>
            <a:chOff x="4514773" y="6152807"/>
            <a:chExt cx="1712541" cy="917204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D49D329E-33FE-48E6-A5EF-559AAEF6F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773" y="6152807"/>
              <a:ext cx="644255" cy="917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FA29536-871C-4978-9EF1-336C14F59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361693">
              <a:off x="5383279" y="6201549"/>
              <a:ext cx="634110" cy="1053961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0EEE419A-52FF-483C-BA63-2AB3ECCF9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775" y="3263531"/>
            <a:ext cx="682966" cy="68296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8C49AD-4C4F-4A48-927E-15254F3748C5}"/>
              </a:ext>
            </a:extLst>
          </p:cNvPr>
          <p:cNvSpPr/>
          <p:nvPr/>
        </p:nvSpPr>
        <p:spPr>
          <a:xfrm>
            <a:off x="-660401" y="140605"/>
            <a:ext cx="8178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2400" b="1" cap="none" spc="0" dirty="0">
                <a:ln w="12700">
                  <a:solidFill>
                    <a:schemeClr val="accent2"/>
                  </a:solidFill>
                  <a:prstDash val="solid"/>
                </a:ln>
                <a:pattFill prst="pct70">
                  <a:fgClr>
                    <a:schemeClr val="accent2"/>
                  </a:fgClr>
                  <a:bgClr>
                    <a:schemeClr val="bg1"/>
                  </a:bgClr>
                </a:pattFill>
                <a:effectLst>
                  <a:innerShdw blurRad="63500" dist="50800" dir="18900000">
                    <a:srgbClr val="BF5711">
                      <a:alpha val="49804"/>
                    </a:srgbClr>
                  </a:inn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〇〇試験</a:t>
            </a:r>
            <a:endParaRPr kumimoji="1" lang="en-US" altLang="ja-JP" sz="2400" b="1" cap="none" spc="0" dirty="0">
              <a:ln w="12700">
                <a:solidFill>
                  <a:schemeClr val="accent2"/>
                </a:solidFill>
                <a:prstDash val="solid"/>
              </a:ln>
              <a:pattFill prst="pct70">
                <a:fgClr>
                  <a:schemeClr val="accent2"/>
                </a:fgClr>
                <a:bgClr>
                  <a:schemeClr val="bg1"/>
                </a:bgClr>
              </a:pattFill>
              <a:effectLst>
                <a:innerShdw blurRad="63500" dist="50800" dir="18900000">
                  <a:srgbClr val="BF5711">
                    <a:alpha val="49804"/>
                  </a:srgbClr>
                </a:inn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600" b="1" cap="none" spc="0" dirty="0">
                <a:ln w="12700">
                  <a:solidFill>
                    <a:schemeClr val="accent2"/>
                  </a:solidFill>
                  <a:prstDash val="solid"/>
                </a:ln>
                <a:pattFill prst="pct70">
                  <a:fgClr>
                    <a:schemeClr val="accent2"/>
                  </a:fgClr>
                  <a:bgClr>
                    <a:schemeClr val="bg1"/>
                  </a:bgClr>
                </a:pattFill>
                <a:effectLst>
                  <a:innerShdw blurRad="63500" dist="50800" dir="18900000">
                    <a:srgbClr val="BF5711">
                      <a:alpha val="49804"/>
                    </a:srgbClr>
                  </a:inn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治験薬調製の手順</a:t>
            </a:r>
            <a:endParaRPr lang="ja-JP" altLang="en-US" sz="3600" b="1" cap="none" spc="0" dirty="0">
              <a:ln w="12700">
                <a:solidFill>
                  <a:schemeClr val="accent2"/>
                </a:solidFill>
                <a:prstDash val="solid"/>
              </a:ln>
              <a:pattFill prst="pct70">
                <a:fgClr>
                  <a:schemeClr val="accent2"/>
                </a:fgClr>
                <a:bgClr>
                  <a:schemeClr val="bg1"/>
                </a:bgClr>
              </a:pattFill>
              <a:effectLst>
                <a:innerShdw blurRad="63500" dist="50800" dir="18900000">
                  <a:srgbClr val="BF5711">
                    <a:alpha val="49804"/>
                  </a:srgbClr>
                </a:inn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DD353FA-FC73-4B6C-8B3D-739797A8039C}"/>
              </a:ext>
            </a:extLst>
          </p:cNvPr>
          <p:cNvSpPr/>
          <p:nvPr/>
        </p:nvSpPr>
        <p:spPr>
          <a:xfrm>
            <a:off x="131196" y="160663"/>
            <a:ext cx="945764" cy="4704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当院の</a:t>
            </a:r>
            <a:endParaRPr kumimoji="1" lang="en-US" altLang="ja-JP" sz="14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試験番号</a:t>
            </a:r>
            <a:endParaRPr kumimoji="1" lang="en-US" altLang="ja-JP" sz="1400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11CC-2D68-4388-BCA6-1AB09E76B28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1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257</Words>
  <Application>Microsoft Office PowerPoint</Application>
  <PresentationFormat>A4 210 x 297 mm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AR P丸ゴシック体M</vt:lpstr>
      <vt:lpstr>ＭＳ Ｐゴシック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正朝 須藤</cp:lastModifiedBy>
  <cp:revision>94</cp:revision>
  <cp:lastPrinted>2018-06-20T06:25:48Z</cp:lastPrinted>
  <dcterms:created xsi:type="dcterms:W3CDTF">2018-05-17T01:03:30Z</dcterms:created>
  <dcterms:modified xsi:type="dcterms:W3CDTF">2025-10-14T08:44:37Z</dcterms:modified>
</cp:coreProperties>
</file>